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9" r:id="rId3"/>
    <p:sldId id="270" r:id="rId4"/>
    <p:sldId id="299" r:id="rId5"/>
    <p:sldId id="300" r:id="rId6"/>
    <p:sldId id="301" r:id="rId7"/>
    <p:sldId id="258" r:id="rId8"/>
    <p:sldId id="260" r:id="rId9"/>
    <p:sldId id="297" r:id="rId10"/>
    <p:sldId id="298" r:id="rId11"/>
    <p:sldId id="263" r:id="rId12"/>
    <p:sldId id="261" r:id="rId13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5"/>
    </p:embeddedFont>
    <p:embeddedFont>
      <p:font typeface="Hanken Grotesk" pitchFamily="2" charset="0"/>
      <p:regular r:id="rId16"/>
      <p:bold r:id="rId17"/>
      <p:italic r:id="rId18"/>
      <p:boldItalic r:id="rId19"/>
    </p:embeddedFont>
    <p:embeddedFont>
      <p:font typeface="Poppins" pitchFamily="2" charset="0"/>
      <p:regular r:id="rId20"/>
      <p:bold r:id="rId21"/>
      <p:italic r:id="rId22"/>
      <p:boldItalic r:id="rId23"/>
    </p:embeddedFont>
    <p:embeddedFont>
      <p:font typeface="Poppins ExtraBold" panose="020B0604020202020204" pitchFamily="34" charset="0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E70E35-9F81-49B3-A3D6-B3FCC932638B}">
  <a:tblStyle styleId="{EAE70E35-9F81-49B3-A3D6-B3FCC9326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568748-E29B-4A79-AFC3-285489FF80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pos="5306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01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Zlepšiť zdravie akože vedia presne </a:t>
            </a:r>
            <a:r>
              <a:rPr lang="sk-SK" dirty="0" err="1"/>
              <a:t>kolko</a:t>
            </a:r>
            <a:r>
              <a:rPr lang="sk-SK" dirty="0"/>
              <a:t> si </a:t>
            </a:r>
            <a:r>
              <a:rPr lang="sk-SK" dirty="0" err="1"/>
              <a:t>maju</a:t>
            </a:r>
            <a:r>
              <a:rPr lang="sk-SK" dirty="0"/>
              <a:t> </a:t>
            </a:r>
            <a:r>
              <a:rPr lang="sk-SK" dirty="0" err="1"/>
              <a:t>pichnut</a:t>
            </a:r>
            <a:r>
              <a:rPr lang="sk-SK" dirty="0"/>
              <a:t> a nemusia to </a:t>
            </a:r>
            <a:r>
              <a:rPr lang="sk-SK" dirty="0" err="1"/>
              <a:t>odhadovat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76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1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19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129550" y="-1185625"/>
            <a:ext cx="5286000" cy="6725250"/>
            <a:chOff x="5129550" y="-1185625"/>
            <a:chExt cx="5286000" cy="6725250"/>
          </a:xfrm>
        </p:grpSpPr>
        <p:sp>
          <p:nvSpPr>
            <p:cNvPr id="13" name="Google Shape;13;p2"/>
            <p:cNvSpPr/>
            <p:nvPr/>
          </p:nvSpPr>
          <p:spPr>
            <a:xfrm>
              <a:off x="5129550" y="-11856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 rot="10800000" flipH="1">
            <a:off x="-7325" y="4665500"/>
            <a:ext cx="9155100" cy="5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84785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346120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6074525" y="3227476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847850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461204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6074525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6685175" y="-7970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 rot="10800000" flipH="1">
            <a:off x="-7325" y="4336800"/>
            <a:ext cx="9189300" cy="8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 rot="5400000">
            <a:off x="-2096575" y="5338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 rot="10800000" flipH="1">
            <a:off x="8331975" y="-19300"/>
            <a:ext cx="849900" cy="51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-1210125" y="47564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25" y="2571975"/>
            <a:ext cx="9144000" cy="260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" name="Google Shape;20;p3"/>
          <p:cNvGrpSpPr/>
          <p:nvPr/>
        </p:nvGrpSpPr>
        <p:grpSpPr>
          <a:xfrm>
            <a:off x="6352450" y="-82075"/>
            <a:ext cx="5286000" cy="6300500"/>
            <a:chOff x="6352450" y="-82075"/>
            <a:chExt cx="5286000" cy="63005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22;p3"/>
            <p:cNvSpPr/>
            <p:nvPr/>
          </p:nvSpPr>
          <p:spPr>
            <a:xfrm>
              <a:off x="6352450" y="38802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24992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09861" y="2848398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672051" y="2848404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672050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009855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5400000">
            <a:off x="7109875" y="-5255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 flipH="1">
            <a:off x="-7325" y="-547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5692225" y="1890650"/>
            <a:ext cx="34518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22376" y="1728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692225" y="303575"/>
            <a:ext cx="3110400" cy="484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" name="Google Shape;45;p7"/>
          <p:cNvGrpSpPr/>
          <p:nvPr/>
        </p:nvGrpSpPr>
        <p:grpSpPr>
          <a:xfrm>
            <a:off x="-1145925" y="-68850"/>
            <a:ext cx="3190500" cy="6191450"/>
            <a:chOff x="-1145925" y="-68850"/>
            <a:chExt cx="3190500" cy="6191450"/>
          </a:xfrm>
        </p:grpSpPr>
        <p:sp>
          <p:nvSpPr>
            <p:cNvPr id="46" name="Google Shape;46;p7"/>
            <p:cNvSpPr/>
            <p:nvPr/>
          </p:nvSpPr>
          <p:spPr>
            <a:xfrm>
              <a:off x="-1145925" y="4832600"/>
              <a:ext cx="3190500" cy="129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7"/>
            <p:cNvCxnSpPr/>
            <p:nvPr/>
          </p:nvCxnSpPr>
          <p:spPr>
            <a:xfrm>
              <a:off x="405900" y="-6885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20350" y="1949700"/>
            <a:ext cx="66105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-725" y="0"/>
            <a:ext cx="1297800" cy="51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8"/>
          <p:cNvCxnSpPr/>
          <p:nvPr/>
        </p:nvCxnSpPr>
        <p:spPr>
          <a:xfrm rot="10800000">
            <a:off x="7216750" y="5539625"/>
            <a:ext cx="176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8"/>
          <p:cNvGrpSpPr/>
          <p:nvPr/>
        </p:nvGrpSpPr>
        <p:grpSpPr>
          <a:xfrm>
            <a:off x="-53125" y="1114800"/>
            <a:ext cx="10250427" cy="5247350"/>
            <a:chOff x="34350" y="1114800"/>
            <a:chExt cx="10163025" cy="5247350"/>
          </a:xfrm>
        </p:grpSpPr>
        <p:sp>
          <p:nvSpPr>
            <p:cNvPr id="53" name="Google Shape;53;p8"/>
            <p:cNvSpPr/>
            <p:nvPr/>
          </p:nvSpPr>
          <p:spPr>
            <a:xfrm>
              <a:off x="4911375" y="4023950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8"/>
            <p:cNvCxnSpPr/>
            <p:nvPr/>
          </p:nvCxnSpPr>
          <p:spPr>
            <a:xfrm rot="10800000">
              <a:off x="34350" y="1114800"/>
              <a:ext cx="932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8"/>
          <p:cNvSpPr/>
          <p:nvPr/>
        </p:nvSpPr>
        <p:spPr>
          <a:xfrm>
            <a:off x="1820350" y="15203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6389300" y="-4411950"/>
            <a:ext cx="3254700" cy="9951575"/>
            <a:chOff x="6389300" y="-4411950"/>
            <a:chExt cx="3254700" cy="9951575"/>
          </a:xfrm>
        </p:grpSpPr>
        <p:cxnSp>
          <p:nvCxnSpPr>
            <p:cNvPr id="61" name="Google Shape;61;p9"/>
            <p:cNvCxnSpPr/>
            <p:nvPr/>
          </p:nvCxnSpPr>
          <p:spPr>
            <a:xfrm>
              <a:off x="8016650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9"/>
            <p:cNvSpPr/>
            <p:nvPr/>
          </p:nvSpPr>
          <p:spPr>
            <a:xfrm rot="5400000">
              <a:off x="4337600" y="-2360250"/>
              <a:ext cx="7358100" cy="325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/>
          <p:nvPr/>
        </p:nvSpPr>
        <p:spPr>
          <a:xfrm>
            <a:off x="713225" y="73622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315000" y="207078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2315000" y="2999513"/>
            <a:ext cx="5440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106200" y="-1280125"/>
            <a:ext cx="5286000" cy="6819750"/>
            <a:chOff x="-1106200" y="-1280125"/>
            <a:chExt cx="5286000" cy="6819750"/>
          </a:xfrm>
        </p:grpSpPr>
        <p:sp>
          <p:nvSpPr>
            <p:cNvPr id="72" name="Google Shape;72;p11"/>
            <p:cNvSpPr/>
            <p:nvPr/>
          </p:nvSpPr>
          <p:spPr>
            <a:xfrm>
              <a:off x="-1106200" y="-12801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3" name="Google Shape;73;p11"/>
            <p:cNvCxnSpPr/>
            <p:nvPr/>
          </p:nvCxnSpPr>
          <p:spPr>
            <a:xfrm>
              <a:off x="127012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10800000" flipH="1">
            <a:off x="-725" y="4381599"/>
            <a:ext cx="9148800" cy="76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 rot="5400000">
            <a:off x="6957475" y="-8431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6" r:id="rId10"/>
    <p:sldLayoutId id="2147483673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DiaBee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Jakub </a:t>
            </a:r>
            <a:r>
              <a:rPr lang="en" dirty="0" err="1"/>
              <a:t>Petrila</a:t>
            </a:r>
            <a:r>
              <a:rPr lang="en" dirty="0"/>
              <a:t>, Dominik </a:t>
            </a:r>
            <a:r>
              <a:rPr lang="en" dirty="0" err="1"/>
              <a:t>Fečo</a:t>
            </a:r>
            <a:r>
              <a:rPr lang="en" dirty="0"/>
              <a:t>, Matej </a:t>
            </a:r>
            <a:r>
              <a:rPr lang="en" dirty="0" err="1"/>
              <a:t>Bednár</a:t>
            </a:r>
            <a:r>
              <a:rPr lang="en" dirty="0"/>
              <a:t>, </a:t>
            </a:r>
            <a:r>
              <a:rPr lang="en" dirty="0" err="1"/>
              <a:t>Juraj</a:t>
            </a:r>
            <a:r>
              <a:rPr lang="en" dirty="0"/>
              <a:t> </a:t>
            </a:r>
            <a:r>
              <a:rPr lang="en" dirty="0" err="1"/>
              <a:t>Vavrenec</a:t>
            </a:r>
            <a:r>
              <a:rPr lang="en" dirty="0"/>
              <a:t>, </a:t>
            </a:r>
            <a:r>
              <a:rPr lang="en" dirty="0" err="1"/>
              <a:t>Šimon</a:t>
            </a:r>
            <a:r>
              <a:rPr lang="en" dirty="0"/>
              <a:t> Feňak</a:t>
            </a:r>
            <a:endParaRPr dirty="0"/>
          </a:p>
        </p:txBody>
      </p:sp>
      <p:sp>
        <p:nvSpPr>
          <p:cNvPr id="200" name="Google Shape;200;p32"/>
          <p:cNvSpPr/>
          <p:nvPr/>
        </p:nvSpPr>
        <p:spPr>
          <a:xfrm>
            <a:off x="846600" y="1443000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Potraviny a prepočet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1"/>
          </p:nvPr>
        </p:nvSpPr>
        <p:spPr>
          <a:xfrm>
            <a:off x="849495" y="1956209"/>
            <a:ext cx="3767164" cy="2635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500" dirty="0"/>
              <a:t>Na tejto obrazovke sa zobrazí prehľadný zoznam potravín v zvolenej kategórii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500" dirty="0"/>
              <a:t>Potravina sa dá vyhľadať aj pomocou lupy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500" dirty="0"/>
              <a:t>Po kliknutí na potravinu sa zobrazí kalkulačka na prepočet sacharidových jednotiek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500" dirty="0"/>
              <a:t>Potravina sa dá uložiť do obľúbených a tak sa k nej dá jednoducho vrátiť aj bez vyhľadávania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500" dirty="0"/>
          </a:p>
        </p:txBody>
      </p:sp>
      <p:cxnSp>
        <p:nvCxnSpPr>
          <p:cNvPr id="248" name="Google Shape;248;p36"/>
          <p:cNvCxnSpPr/>
          <p:nvPr/>
        </p:nvCxnSpPr>
        <p:spPr>
          <a:xfrm>
            <a:off x="4826970" y="2459700"/>
            <a:ext cx="0" cy="268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6"/>
          <p:cNvCxnSpPr>
            <a:cxnSpLocks/>
          </p:cNvCxnSpPr>
          <p:nvPr/>
        </p:nvCxnSpPr>
        <p:spPr>
          <a:xfrm>
            <a:off x="695450" y="1956300"/>
            <a:ext cx="0" cy="318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8592;p65">
            <a:extLst>
              <a:ext uri="{FF2B5EF4-FFF2-40B4-BE49-F238E27FC236}">
                <a16:creationId xmlns:a16="http://schemas.microsoft.com/office/drawing/2014/main" id="{5AE6A472-15ED-6629-870E-5CB7DB706D33}"/>
              </a:ext>
            </a:extLst>
          </p:cNvPr>
          <p:cNvGrpSpPr/>
          <p:nvPr/>
        </p:nvGrpSpPr>
        <p:grpSpPr>
          <a:xfrm>
            <a:off x="981385" y="1555032"/>
            <a:ext cx="239183" cy="340186"/>
            <a:chOff x="3342275" y="2615925"/>
            <a:chExt cx="339700" cy="483150"/>
          </a:xfrm>
        </p:grpSpPr>
        <p:sp>
          <p:nvSpPr>
            <p:cNvPr id="10" name="Google Shape;8593;p65">
              <a:extLst>
                <a:ext uri="{FF2B5EF4-FFF2-40B4-BE49-F238E27FC236}">
                  <a16:creationId xmlns:a16="http://schemas.microsoft.com/office/drawing/2014/main" id="{D84AC88B-E9B6-318A-38E5-91DFC0F6D578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594;p65">
              <a:extLst>
                <a:ext uri="{FF2B5EF4-FFF2-40B4-BE49-F238E27FC236}">
                  <a16:creationId xmlns:a16="http://schemas.microsoft.com/office/drawing/2014/main" id="{1EE37C32-C266-F530-0887-7D54902D5EC7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Obrázok 3" descr="Obrázok, na ktorom je text, snímka obrazovky, mobilné zariadenie, komunikačné zariadenie&#10;&#10;Automaticky generovaný popis">
            <a:extLst>
              <a:ext uri="{FF2B5EF4-FFF2-40B4-BE49-F238E27FC236}">
                <a16:creationId xmlns:a16="http://schemas.microsoft.com/office/drawing/2014/main" id="{9822FF18-C55E-E700-1C1B-A0DD4B03F6C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653" r="3927"/>
          <a:stretch/>
        </p:blipFill>
        <p:spPr>
          <a:xfrm>
            <a:off x="7077798" y="157016"/>
            <a:ext cx="2001599" cy="4435200"/>
          </a:xfrm>
          <a:prstGeom prst="roundRect">
            <a:avLst/>
          </a:prstGeom>
        </p:spPr>
      </p:pic>
      <p:pic>
        <p:nvPicPr>
          <p:cNvPr id="6" name="Obrázok 5" descr="Obrázok, na ktorom je text, mobilné zariadenie, gadget, komunikačné zariadenie&#10;&#10;Automaticky generovaný popis">
            <a:extLst>
              <a:ext uri="{FF2B5EF4-FFF2-40B4-BE49-F238E27FC236}">
                <a16:creationId xmlns:a16="http://schemas.microsoft.com/office/drawing/2014/main" id="{29EA6FBA-57F0-D5A8-DF47-C38F7B19D63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3562"/>
          <a:stretch/>
        </p:blipFill>
        <p:spPr>
          <a:xfrm>
            <a:off x="5110676" y="157017"/>
            <a:ext cx="2001599" cy="44352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7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720000" y="424992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/>
              <a:t>Reklamné materiály</a:t>
            </a:r>
            <a:endParaRPr dirty="0"/>
          </a:p>
        </p:txBody>
      </p:sp>
      <p:sp>
        <p:nvSpPr>
          <p:cNvPr id="318" name="Google Shape;318;p39"/>
          <p:cNvSpPr txBox="1">
            <a:spLocks noGrp="1"/>
          </p:cNvSpPr>
          <p:nvPr>
            <p:ph type="subTitle" idx="2"/>
          </p:nvPr>
        </p:nvSpPr>
        <p:spPr>
          <a:xfrm>
            <a:off x="719999" y="1970024"/>
            <a:ext cx="3200400" cy="2748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Oslovili by sme diabetické ambulancie v nemocniciach. Rozložili by sme tam reklamné </a:t>
            </a:r>
            <a:r>
              <a:rPr lang="sk-SK" sz="1600" dirty="0" err="1"/>
              <a:t>banery</a:t>
            </a:r>
            <a:r>
              <a:rPr lang="sk-SK" sz="1600" dirty="0"/>
              <a:t> a plagáty.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Oslovili by sme lekárov, ktorí sú známi na sociálnych sieťach.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Kúpili by sme si reklamu na internete ako napríklad na </a:t>
            </a:r>
            <a:r>
              <a:rPr lang="sk-SK" sz="1600" dirty="0" err="1"/>
              <a:t>instagrame</a:t>
            </a:r>
            <a:r>
              <a:rPr lang="sk-SK" sz="1600" dirty="0"/>
              <a:t>, </a:t>
            </a:r>
            <a:r>
              <a:rPr lang="sk-SK" sz="1600" dirty="0" err="1"/>
              <a:t>youtube</a:t>
            </a:r>
            <a:r>
              <a:rPr lang="sk-SK" sz="1600" dirty="0"/>
              <a:t>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cxnSp>
        <p:nvCxnSpPr>
          <p:cNvPr id="320" name="Google Shape;320;p39"/>
          <p:cNvCxnSpPr/>
          <p:nvPr/>
        </p:nvCxnSpPr>
        <p:spPr>
          <a:xfrm>
            <a:off x="4628850" y="1970025"/>
            <a:ext cx="0" cy="315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brázok 1">
            <a:extLst>
              <a:ext uri="{FF2B5EF4-FFF2-40B4-BE49-F238E27FC236}">
                <a16:creationId xmlns:a16="http://schemas.microsoft.com/office/drawing/2014/main" id="{C27BA8AB-A3D0-4C03-12A3-CAE3462B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02" y="0"/>
            <a:ext cx="363681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980070" y="968293"/>
            <a:ext cx="518386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dirty="0"/>
              <a:t>Ďakujeme za pozornosť</a:t>
            </a:r>
            <a:endParaRPr sz="2800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98F77B-B022-F2DD-8CB5-0F883704F88D}"/>
              </a:ext>
            </a:extLst>
          </p:cNvPr>
          <p:cNvSpPr txBox="1"/>
          <p:nvPr/>
        </p:nvSpPr>
        <p:spPr>
          <a:xfrm>
            <a:off x="1558995" y="3177309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Jakub </a:t>
            </a:r>
            <a:r>
              <a:rPr lang="sk-SK" dirty="0" err="1"/>
              <a:t>Petrila</a:t>
            </a:r>
            <a:r>
              <a:rPr lang="sk-SK" dirty="0"/>
              <a:t>, Dominik </a:t>
            </a:r>
            <a:r>
              <a:rPr lang="sk-SK" dirty="0" err="1"/>
              <a:t>Fečo</a:t>
            </a:r>
            <a:r>
              <a:rPr lang="sk-SK" dirty="0"/>
              <a:t>, Matej Bednár, Juraj </a:t>
            </a:r>
            <a:r>
              <a:rPr lang="sk-SK" dirty="0" err="1"/>
              <a:t>Vavrenec</a:t>
            </a:r>
            <a:r>
              <a:rPr lang="sk-SK" dirty="0"/>
              <a:t>, Šimon Feňak</a:t>
            </a:r>
          </a:p>
          <a:p>
            <a:endParaRPr lang="sk-SK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O našej aplikácii </a:t>
            </a:r>
            <a:r>
              <a:rPr lang="sk-SK" dirty="0" err="1"/>
              <a:t>DiaBee</a:t>
            </a:r>
            <a:endParaRPr lang="sk-SK"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722376" y="1728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sk-SK" sz="1600" dirty="0"/>
              <a:t>Naša aplikácia je určená predovšetkým pre diabetikov a všetkých ľudí, so zníženou schopnosťou vstrebávať inzulín.</a:t>
            </a:r>
          </a:p>
          <a:p>
            <a:pPr marL="171450" indent="-171450"/>
            <a:r>
              <a:rPr lang="sk-SK" sz="1600" dirty="0"/>
              <a:t>Poslanie našej aplikácie je týmto ľuďom uľahčiť život a zlepšiť ich zdravie.</a:t>
            </a:r>
          </a:p>
          <a:p>
            <a:pPr marL="171450" indent="-171450"/>
            <a:r>
              <a:rPr lang="sk-SK" sz="1600" dirty="0"/>
              <a:t>Hlavnou funkciou aplikácie je prepočítavať hmotnosť potravín na sacharidové jednotky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504018" y="-8764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Dominik </a:t>
            </a:r>
            <a:r>
              <a:rPr lang="en" sz="4000" dirty="0" err="1"/>
              <a:t>Fečo</a:t>
            </a:r>
            <a:endParaRPr sz="4000"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1"/>
          </p:nvPr>
        </p:nvSpPr>
        <p:spPr>
          <a:xfrm>
            <a:off x="2462782" y="1207658"/>
            <a:ext cx="5440800" cy="270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504018" y="-8764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Šimon</a:t>
            </a:r>
            <a:r>
              <a:rPr lang="en" sz="4000" dirty="0"/>
              <a:t> Feňak</a:t>
            </a:r>
            <a:endParaRPr sz="4000"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1"/>
          </p:nvPr>
        </p:nvSpPr>
        <p:spPr>
          <a:xfrm>
            <a:off x="2462782" y="1207658"/>
            <a:ext cx="5440800" cy="270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Vytvorenie záverečnej prezentácie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Vytvorenie </a:t>
            </a:r>
            <a:r>
              <a:rPr lang="sk-SK" dirty="0" err="1"/>
              <a:t>product</a:t>
            </a:r>
            <a:r>
              <a:rPr lang="sk-SK" dirty="0"/>
              <a:t> </a:t>
            </a:r>
            <a:r>
              <a:rPr lang="sk-SK" dirty="0" err="1"/>
              <a:t>Backlogu</a:t>
            </a:r>
            <a:endParaRPr lang="sk-SK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Vytvorenie reklamnej stratégie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15%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sk-SK" dirty="0"/>
              <a:t>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187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504018" y="-8764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Jakub </a:t>
            </a:r>
            <a:r>
              <a:rPr lang="en" sz="4000" dirty="0" err="1"/>
              <a:t>Petrila</a:t>
            </a:r>
            <a:endParaRPr sz="4000"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1"/>
          </p:nvPr>
        </p:nvSpPr>
        <p:spPr>
          <a:xfrm>
            <a:off x="2462782" y="1207658"/>
            <a:ext cx="5440800" cy="270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88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504018" y="-8764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Juraj</a:t>
            </a:r>
            <a:r>
              <a:rPr lang="en" sz="4000" dirty="0"/>
              <a:t> </a:t>
            </a:r>
            <a:r>
              <a:rPr lang="en" sz="4000" dirty="0" err="1"/>
              <a:t>Vavrenec</a:t>
            </a:r>
            <a:endParaRPr sz="4000"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1"/>
          </p:nvPr>
        </p:nvSpPr>
        <p:spPr>
          <a:xfrm>
            <a:off x="2462782" y="1207658"/>
            <a:ext cx="5440800" cy="270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Vytvorenie plagátu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6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Prehľad</a:t>
            </a:r>
            <a:r>
              <a:rPr lang="en" dirty="0"/>
              <a:t> </a:t>
            </a:r>
            <a:r>
              <a:rPr lang="en" dirty="0" err="1"/>
              <a:t>funkcií</a:t>
            </a:r>
            <a:r>
              <a:rPr lang="en" dirty="0"/>
              <a:t> </a:t>
            </a:r>
            <a:r>
              <a:rPr lang="en" dirty="0" err="1"/>
              <a:t>aplikácie</a:t>
            </a: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2"/>
          </p:nvPr>
        </p:nvSpPr>
        <p:spPr>
          <a:xfrm>
            <a:off x="847850" y="1884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3"/>
          </p:nvPr>
        </p:nvSpPr>
        <p:spPr>
          <a:xfrm>
            <a:off x="847850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4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5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dirty="0"/>
              <a:t>Prepočet hmotnosti surovín na SJ</a:t>
            </a: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dirty="0"/>
              <a:t>Obľúbené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dirty="0"/>
              <a:t>Pripomienky pitného režimu</a:t>
            </a:r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dirty="0"/>
              <a:t>Rozdelenie surovín do kategórií</a:t>
            </a:r>
          </a:p>
        </p:txBody>
      </p:sp>
      <p:cxnSp>
        <p:nvCxnSpPr>
          <p:cNvPr id="228" name="Google Shape;228;p34"/>
          <p:cNvCxnSpPr/>
          <p:nvPr/>
        </p:nvCxnSpPr>
        <p:spPr>
          <a:xfrm>
            <a:off x="3308788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695450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Úvodná obrazovka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1"/>
          </p:nvPr>
        </p:nvSpPr>
        <p:spPr>
          <a:xfrm>
            <a:off x="869491" y="1956300"/>
            <a:ext cx="3767164" cy="146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Na úvodnej obrazovke sa v hornej časti prehráva animácia včeličky a pod animáciou sa nachádzajú 2 tlačidlá.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Notifikácia na pripomenutie pitného režimu sa dá aktivovať v poslednom okne na tejto obrazovke. Je možné si aj zvoliť ako často bude notifikácia chodiť.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600" dirty="0"/>
          </a:p>
        </p:txBody>
      </p:sp>
      <p:cxnSp>
        <p:nvCxnSpPr>
          <p:cNvPr id="248" name="Google Shape;248;p36"/>
          <p:cNvCxnSpPr/>
          <p:nvPr/>
        </p:nvCxnSpPr>
        <p:spPr>
          <a:xfrm>
            <a:off x="5922125" y="2459700"/>
            <a:ext cx="0" cy="268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6"/>
          <p:cNvCxnSpPr>
            <a:cxnSpLocks/>
          </p:cNvCxnSpPr>
          <p:nvPr/>
        </p:nvCxnSpPr>
        <p:spPr>
          <a:xfrm>
            <a:off x="695450" y="1956300"/>
            <a:ext cx="0" cy="318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Obrázok 4" descr="Obrázok, na ktorom je text, snímka obrazovky, gadget, mobilný telefón&#10;&#10;Automaticky generovaný popis">
            <a:extLst>
              <a:ext uri="{FF2B5EF4-FFF2-40B4-BE49-F238E27FC236}">
                <a16:creationId xmlns:a16="http://schemas.microsoft.com/office/drawing/2014/main" id="{BB937DE8-5028-2432-407B-A056D8E7E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4545"/>
          <a:stretch/>
        </p:blipFill>
        <p:spPr>
          <a:xfrm>
            <a:off x="6447242" y="0"/>
            <a:ext cx="2387093" cy="514350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1740000" sx="2777" sy="2777" algn="ctr" rotWithShape="0">
              <a:srgbClr val="000000"/>
            </a:outerShdw>
            <a:softEdge rad="0"/>
          </a:effectLst>
        </p:spPr>
      </p:pic>
      <p:grpSp>
        <p:nvGrpSpPr>
          <p:cNvPr id="9" name="Google Shape;8592;p65">
            <a:extLst>
              <a:ext uri="{FF2B5EF4-FFF2-40B4-BE49-F238E27FC236}">
                <a16:creationId xmlns:a16="http://schemas.microsoft.com/office/drawing/2014/main" id="{5AE6A472-15ED-6629-870E-5CB7DB706D33}"/>
              </a:ext>
            </a:extLst>
          </p:cNvPr>
          <p:cNvGrpSpPr/>
          <p:nvPr/>
        </p:nvGrpSpPr>
        <p:grpSpPr>
          <a:xfrm>
            <a:off x="981385" y="1555032"/>
            <a:ext cx="239183" cy="340186"/>
            <a:chOff x="3342275" y="2615925"/>
            <a:chExt cx="339700" cy="483150"/>
          </a:xfrm>
        </p:grpSpPr>
        <p:sp>
          <p:nvSpPr>
            <p:cNvPr id="10" name="Google Shape;8593;p65">
              <a:extLst>
                <a:ext uri="{FF2B5EF4-FFF2-40B4-BE49-F238E27FC236}">
                  <a16:creationId xmlns:a16="http://schemas.microsoft.com/office/drawing/2014/main" id="{D84AC88B-E9B6-318A-38E5-91DFC0F6D578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594;p65">
              <a:extLst>
                <a:ext uri="{FF2B5EF4-FFF2-40B4-BE49-F238E27FC236}">
                  <a16:creationId xmlns:a16="http://schemas.microsoft.com/office/drawing/2014/main" id="{1EE37C32-C266-F530-0887-7D54902D5EC7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Kategórie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1"/>
          </p:nvPr>
        </p:nvSpPr>
        <p:spPr>
          <a:xfrm>
            <a:off x="869491" y="1956300"/>
            <a:ext cx="3767164" cy="146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Táto obrazovka sa zobrazí po kliknutí na tlačidlo kategórie na úvodnej obrazovke.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600" dirty="0"/>
              <a:t>Sú na nej prehľadne vypísané kategórie potravín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k-SK" sz="1600" dirty="0"/>
          </a:p>
        </p:txBody>
      </p:sp>
      <p:cxnSp>
        <p:nvCxnSpPr>
          <p:cNvPr id="248" name="Google Shape;248;p36"/>
          <p:cNvCxnSpPr/>
          <p:nvPr/>
        </p:nvCxnSpPr>
        <p:spPr>
          <a:xfrm>
            <a:off x="5922125" y="2459700"/>
            <a:ext cx="0" cy="268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6"/>
          <p:cNvCxnSpPr>
            <a:cxnSpLocks/>
          </p:cNvCxnSpPr>
          <p:nvPr/>
        </p:nvCxnSpPr>
        <p:spPr>
          <a:xfrm>
            <a:off x="695450" y="1956300"/>
            <a:ext cx="0" cy="318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8592;p65">
            <a:extLst>
              <a:ext uri="{FF2B5EF4-FFF2-40B4-BE49-F238E27FC236}">
                <a16:creationId xmlns:a16="http://schemas.microsoft.com/office/drawing/2014/main" id="{5AE6A472-15ED-6629-870E-5CB7DB706D33}"/>
              </a:ext>
            </a:extLst>
          </p:cNvPr>
          <p:cNvGrpSpPr/>
          <p:nvPr/>
        </p:nvGrpSpPr>
        <p:grpSpPr>
          <a:xfrm>
            <a:off x="981385" y="1555032"/>
            <a:ext cx="239183" cy="340186"/>
            <a:chOff x="3342275" y="2615925"/>
            <a:chExt cx="339700" cy="483150"/>
          </a:xfrm>
        </p:grpSpPr>
        <p:sp>
          <p:nvSpPr>
            <p:cNvPr id="10" name="Google Shape;8593;p65">
              <a:extLst>
                <a:ext uri="{FF2B5EF4-FFF2-40B4-BE49-F238E27FC236}">
                  <a16:creationId xmlns:a16="http://schemas.microsoft.com/office/drawing/2014/main" id="{D84AC88B-E9B6-318A-38E5-91DFC0F6D578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594;p65">
              <a:extLst>
                <a:ext uri="{FF2B5EF4-FFF2-40B4-BE49-F238E27FC236}">
                  <a16:creationId xmlns:a16="http://schemas.microsoft.com/office/drawing/2014/main" id="{1EE37C32-C266-F530-0887-7D54902D5EC7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Obrázok 2" descr="Obrázok, na ktorom je text, snímka obrazovky, multimédiá, mobilné zariadenie&#10;&#10;Automaticky generovaný popis">
            <a:extLst>
              <a:ext uri="{FF2B5EF4-FFF2-40B4-BE49-F238E27FC236}">
                <a16:creationId xmlns:a16="http://schemas.microsoft.com/office/drawing/2014/main" id="{5B79D09D-5046-5F1D-1EA8-530787317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0"/>
          <a:stretch/>
        </p:blipFill>
        <p:spPr>
          <a:xfrm>
            <a:off x="6447242" y="0"/>
            <a:ext cx="2387085" cy="5143500"/>
          </a:xfrm>
          <a:prstGeom prst="roundRect">
            <a:avLst/>
          </a:prstGeom>
        </p:spPr>
      </p:pic>
      <p:pic>
        <p:nvPicPr>
          <p:cNvPr id="6" name="Obrázok 5" descr="Obrázok, na ktorom je text, snímka obrazovky, plagát, písmo&#10;&#10;Automaticky generovaný popis">
            <a:extLst>
              <a:ext uri="{FF2B5EF4-FFF2-40B4-BE49-F238E27FC236}">
                <a16:creationId xmlns:a16="http://schemas.microsoft.com/office/drawing/2014/main" id="{802AB462-CA49-A91B-D68D-F26B68FB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47" y="445025"/>
            <a:ext cx="2191326" cy="42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424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292</Words>
  <Application>Microsoft Macintosh PowerPoint</Application>
  <PresentationFormat>Prezentácia na obrazovke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8" baseType="lpstr">
      <vt:lpstr>Arial</vt:lpstr>
      <vt:lpstr>Anaheim</vt:lpstr>
      <vt:lpstr>Poppins</vt:lpstr>
      <vt:lpstr>Hanken Grotesk</vt:lpstr>
      <vt:lpstr>Poppins ExtraBold</vt:lpstr>
      <vt:lpstr>Minimalist Orange Portfolio by Slidesgo</vt:lpstr>
      <vt:lpstr>DiaBee</vt:lpstr>
      <vt:lpstr>O našej aplikácii DiaBee</vt:lpstr>
      <vt:lpstr>Dominik Fečo</vt:lpstr>
      <vt:lpstr>Šimon Feňak</vt:lpstr>
      <vt:lpstr>Jakub Petrila</vt:lpstr>
      <vt:lpstr>Juraj Vavrenec</vt:lpstr>
      <vt:lpstr>Prehľad funkcií aplikácie</vt:lpstr>
      <vt:lpstr>Úvodná obrazovka</vt:lpstr>
      <vt:lpstr>Kategórie</vt:lpstr>
      <vt:lpstr>Potraviny a prepočet</vt:lpstr>
      <vt:lpstr>Reklamné materiály</vt:lpstr>
      <vt:lpstr>Ďakujeme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Michal Fenak</cp:lastModifiedBy>
  <cp:revision>6</cp:revision>
  <dcterms:modified xsi:type="dcterms:W3CDTF">2024-06-10T16:48:16Z</dcterms:modified>
</cp:coreProperties>
</file>